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9" r:id="rId3"/>
    <p:sldId id="258" r:id="rId4"/>
    <p:sldId id="274" r:id="rId5"/>
    <p:sldId id="257" r:id="rId6"/>
    <p:sldId id="260" r:id="rId7"/>
    <p:sldId id="262" r:id="rId8"/>
    <p:sldId id="263" r:id="rId9"/>
    <p:sldId id="264" r:id="rId10"/>
    <p:sldId id="270" r:id="rId11"/>
    <p:sldId id="272" r:id="rId12"/>
    <p:sldId id="265" r:id="rId13"/>
    <p:sldId id="266" r:id="rId14"/>
    <p:sldId id="267" r:id="rId15"/>
    <p:sldId id="268" r:id="rId16"/>
    <p:sldId id="269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webp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svg>
</file>

<file path=ppt/media/image6.webp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221043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9411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1216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7508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45145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80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2725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759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1846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3641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2662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7E691B5-1A8A-4C52-AEBA-DBE4232FC8DE}" type="datetimeFigureOut">
              <a:rPr lang="fr-FR" smtClean="0"/>
              <a:t>30/10/2025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8BBA5E13-067C-4523-BDB3-2A972CFCA4A5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7530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webp"/><Relationship Id="rId7" Type="http://schemas.openxmlformats.org/officeDocument/2006/relationships/image" Target="../media/image11.png"/><Relationship Id="rId12" Type="http://schemas.openxmlformats.org/officeDocument/2006/relationships/image" Target="../media/image5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webp"/><Relationship Id="rId11" Type="http://schemas.openxmlformats.org/officeDocument/2006/relationships/image" Target="../media/image4.png"/><Relationship Id="rId5" Type="http://schemas.openxmlformats.org/officeDocument/2006/relationships/image" Target="../media/image9.png"/><Relationship Id="rId10" Type="http://schemas.openxmlformats.org/officeDocument/2006/relationships/image" Target="../media/image15.jpg"/><Relationship Id="rId4" Type="http://schemas.openxmlformats.org/officeDocument/2006/relationships/image" Target="../media/image7.png"/><Relationship Id="rId9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ebp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ebp"/><Relationship Id="rId13" Type="http://schemas.openxmlformats.org/officeDocument/2006/relationships/image" Target="../media/image15.jpg"/><Relationship Id="rId3" Type="http://schemas.openxmlformats.org/officeDocument/2006/relationships/image" Target="../media/image6.webp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3.jp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image" Target="../media/image6.web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webp"/><Relationship Id="rId10" Type="http://schemas.openxmlformats.org/officeDocument/2006/relationships/image" Target="../media/image5.svg"/><Relationship Id="rId4" Type="http://schemas.openxmlformats.org/officeDocument/2006/relationships/image" Target="../media/image9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0.web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ABF4AA-6641-49AA-B6B6-2F17F46B36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Projet</a:t>
            </a:r>
            <a:br>
              <a:rPr lang="fr-FR" dirty="0"/>
            </a:br>
            <a:r>
              <a:rPr lang="fr-FR" dirty="0"/>
              <a:t>Données distribuées </a:t>
            </a:r>
            <a:br>
              <a:rPr lang="fr-FR" dirty="0"/>
            </a:b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8193FD0-1BD6-374D-1D98-B4AC29E423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dirty="0"/>
              <a:t>Ludovic Picard</a:t>
            </a:r>
            <a:br>
              <a:rPr lang="fr-FR" dirty="0"/>
            </a:br>
            <a:r>
              <a:rPr lang="fr-FR" dirty="0"/>
              <a:t>JC Loirat</a:t>
            </a:r>
          </a:p>
          <a:p>
            <a:endParaRPr lang="fr-FR" dirty="0"/>
          </a:p>
          <a:p>
            <a:r>
              <a:rPr lang="fr-FR" sz="1800" i="1" dirty="0"/>
              <a:t>31/10/2025</a:t>
            </a:r>
          </a:p>
        </p:txBody>
      </p:sp>
    </p:spTree>
    <p:extLst>
      <p:ext uri="{BB962C8B-B14F-4D97-AF65-F5344CB8AC3E}">
        <p14:creationId xmlns:p14="http://schemas.microsoft.com/office/powerpoint/2010/main" val="3250139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B1700B-D83F-F9CC-DC26-6C5A25681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64542AA7-B5C5-2989-1951-8FA3BF521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Graphique 6">
            <a:extLst>
              <a:ext uri="{FF2B5EF4-FFF2-40B4-BE49-F238E27FC236}">
                <a16:creationId xmlns:a16="http://schemas.microsoft.com/office/drawing/2014/main" id="{066A772D-53FE-1AB7-216E-7ED9A3DAB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38177" y="2680600"/>
            <a:ext cx="1915645" cy="6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523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18533C-100E-E7BC-AB4B-B0B49AA89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5E95EB-ABAF-53B8-DC4C-49EE40C4E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API </a:t>
            </a:r>
            <a:r>
              <a:rPr lang="fr-FR" dirty="0" err="1"/>
              <a:t>OpenAIP</a:t>
            </a:r>
            <a:r>
              <a:rPr lang="fr-FR" dirty="0"/>
              <a:t> – de l’Api à </a:t>
            </a:r>
            <a:r>
              <a:rPr lang="fr-FR" dirty="0" err="1"/>
              <a:t>Grafana</a:t>
            </a:r>
            <a:endParaRPr lang="fr-FR" dirty="0"/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2A618BE3-2A2E-ECB3-A835-D3AE11C30DC8}"/>
              </a:ext>
            </a:extLst>
          </p:cNvPr>
          <p:cNvSpPr/>
          <p:nvPr/>
        </p:nvSpPr>
        <p:spPr>
          <a:xfrm>
            <a:off x="26654" y="2241176"/>
            <a:ext cx="1859724" cy="2178424"/>
          </a:xfrm>
          <a:prstGeom prst="roundRect">
            <a:avLst>
              <a:gd name="adj" fmla="val 877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C2E9DE1-D239-95F5-3AD8-75136804B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8" y="2698265"/>
            <a:ext cx="1622892" cy="1622892"/>
          </a:xfr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400AB2A-1671-05AA-7A37-741B8F77D9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6957" y="541288"/>
            <a:ext cx="1506843" cy="1134599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94483C33-CABA-ABD0-96F9-A74F9008E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464" y="3072830"/>
            <a:ext cx="1362365" cy="572619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620A3E9C-2319-F335-16CE-976CE0E7B2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867" y="2861411"/>
            <a:ext cx="1943148" cy="1021398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E1BD2F2E-6CD3-1815-FE8D-753CB2E568B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257" y="2531770"/>
            <a:ext cx="1524000" cy="152400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55ECABAE-9417-A019-AE06-D78A4E698967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293" y="2771148"/>
            <a:ext cx="1139583" cy="1139583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120EC889-DCD3-5156-A6E4-BF6DA9E1A78F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785" y="2861411"/>
            <a:ext cx="947185" cy="94718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AE663B36-0E59-780D-624F-42200CEAD6A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41"/>
          <a:stretch>
            <a:fillRect/>
          </a:stretch>
        </p:blipFill>
        <p:spPr>
          <a:xfrm>
            <a:off x="9943065" y="4608191"/>
            <a:ext cx="1449040" cy="1759449"/>
          </a:xfrm>
          <a:prstGeom prst="rect">
            <a:avLst/>
          </a:prstGeom>
        </p:spPr>
      </p:pic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81880229-00BC-F0F2-79FA-B7F5C4FFD2CD}"/>
              </a:ext>
            </a:extLst>
          </p:cNvPr>
          <p:cNvSpPr/>
          <p:nvPr/>
        </p:nvSpPr>
        <p:spPr>
          <a:xfrm>
            <a:off x="2212090" y="2795916"/>
            <a:ext cx="1726019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1C74D292-F42C-9B08-0D19-A0A3D8572838}"/>
              </a:ext>
            </a:extLst>
          </p:cNvPr>
          <p:cNvSpPr/>
          <p:nvPr/>
        </p:nvSpPr>
        <p:spPr>
          <a:xfrm>
            <a:off x="4263821" y="2795915"/>
            <a:ext cx="1859724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 : coins arrondis 35">
            <a:extLst>
              <a:ext uri="{FF2B5EF4-FFF2-40B4-BE49-F238E27FC236}">
                <a16:creationId xmlns:a16="http://schemas.microsoft.com/office/drawing/2014/main" id="{340A2E27-591B-124D-59F5-D4E6EFB557B7}"/>
              </a:ext>
            </a:extLst>
          </p:cNvPr>
          <p:cNvSpPr/>
          <p:nvPr/>
        </p:nvSpPr>
        <p:spPr>
          <a:xfrm>
            <a:off x="6449257" y="2813864"/>
            <a:ext cx="1524000" cy="1086894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B381C1AA-FA4B-713A-E297-22D64A335594}"/>
              </a:ext>
            </a:extLst>
          </p:cNvPr>
          <p:cNvSpPr/>
          <p:nvPr/>
        </p:nvSpPr>
        <p:spPr>
          <a:xfrm>
            <a:off x="8314157" y="2795913"/>
            <a:ext cx="1302231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D16B7E2E-E0F2-92C4-5EE2-0D70A9F96CD2}"/>
              </a:ext>
            </a:extLst>
          </p:cNvPr>
          <p:cNvSpPr/>
          <p:nvPr/>
        </p:nvSpPr>
        <p:spPr>
          <a:xfrm>
            <a:off x="9943065" y="2795913"/>
            <a:ext cx="1302231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Flèche : droite 39">
            <a:extLst>
              <a:ext uri="{FF2B5EF4-FFF2-40B4-BE49-F238E27FC236}">
                <a16:creationId xmlns:a16="http://schemas.microsoft.com/office/drawing/2014/main" id="{AB4396FB-EAE3-EF29-07AC-30F60F5CA820}"/>
              </a:ext>
            </a:extLst>
          </p:cNvPr>
          <p:cNvSpPr/>
          <p:nvPr/>
        </p:nvSpPr>
        <p:spPr>
          <a:xfrm>
            <a:off x="1886378" y="3243236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Flèche : droite 40">
            <a:extLst>
              <a:ext uri="{FF2B5EF4-FFF2-40B4-BE49-F238E27FC236}">
                <a16:creationId xmlns:a16="http://schemas.microsoft.com/office/drawing/2014/main" id="{3FBDA446-C181-5014-8205-E4BCFD350EE4}"/>
              </a:ext>
            </a:extLst>
          </p:cNvPr>
          <p:cNvSpPr/>
          <p:nvPr/>
        </p:nvSpPr>
        <p:spPr>
          <a:xfrm>
            <a:off x="3938658" y="3210086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Flèche : droite 41">
            <a:extLst>
              <a:ext uri="{FF2B5EF4-FFF2-40B4-BE49-F238E27FC236}">
                <a16:creationId xmlns:a16="http://schemas.microsoft.com/office/drawing/2014/main" id="{E7BC2B82-163D-B06C-4082-7DFFC811423B}"/>
              </a:ext>
            </a:extLst>
          </p:cNvPr>
          <p:cNvSpPr/>
          <p:nvPr/>
        </p:nvSpPr>
        <p:spPr>
          <a:xfrm>
            <a:off x="6122809" y="3202009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Flèche : droite 42">
            <a:extLst>
              <a:ext uri="{FF2B5EF4-FFF2-40B4-BE49-F238E27FC236}">
                <a16:creationId xmlns:a16="http://schemas.microsoft.com/office/drawing/2014/main" id="{7B539015-B958-28A5-7BF0-77A8752F7AA0}"/>
              </a:ext>
            </a:extLst>
          </p:cNvPr>
          <p:cNvSpPr/>
          <p:nvPr/>
        </p:nvSpPr>
        <p:spPr>
          <a:xfrm>
            <a:off x="7980029" y="3217063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Flèche : droite 43">
            <a:extLst>
              <a:ext uri="{FF2B5EF4-FFF2-40B4-BE49-F238E27FC236}">
                <a16:creationId xmlns:a16="http://schemas.microsoft.com/office/drawing/2014/main" id="{92EF9EFF-A17B-8902-022F-9563BDCA821C}"/>
              </a:ext>
            </a:extLst>
          </p:cNvPr>
          <p:cNvSpPr/>
          <p:nvPr/>
        </p:nvSpPr>
        <p:spPr>
          <a:xfrm>
            <a:off x="9623160" y="3217062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323781E7-E390-A917-BA59-B5C3E761DE1B}"/>
              </a:ext>
            </a:extLst>
          </p:cNvPr>
          <p:cNvSpPr txBox="1"/>
          <p:nvPr/>
        </p:nvSpPr>
        <p:spPr>
          <a:xfrm>
            <a:off x="2332343" y="2082645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Requête, réception, traitement du JSON et </a:t>
            </a:r>
            <a:r>
              <a:rPr lang="fr-FR" sz="1200" dirty="0" err="1"/>
              <a:t>PublishKafka</a:t>
            </a:r>
            <a:r>
              <a:rPr lang="fr-FR" sz="1200" dirty="0"/>
              <a:t> 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CB6125BB-AAFF-B6DB-0DFD-97D5C734AAC0}"/>
              </a:ext>
            </a:extLst>
          </p:cNvPr>
          <p:cNvSpPr txBox="1"/>
          <p:nvPr/>
        </p:nvSpPr>
        <p:spPr>
          <a:xfrm>
            <a:off x="6407919" y="1994658"/>
            <a:ext cx="152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En </a:t>
            </a:r>
            <a:r>
              <a:rPr lang="fr-FR" sz="1200" b="1" dirty="0"/>
              <a:t>streaming </a:t>
            </a:r>
          </a:p>
          <a:p>
            <a:pPr algn="ctr"/>
            <a:r>
              <a:rPr lang="fr-FR" sz="1200" dirty="0"/>
              <a:t>Reçoit de Kafka et publie sur </a:t>
            </a:r>
            <a:r>
              <a:rPr lang="fr-FR" sz="1200" dirty="0" err="1"/>
              <a:t>Postgre</a:t>
            </a:r>
            <a:r>
              <a:rPr lang="fr-FR" sz="1200" dirty="0"/>
              <a:t> en temps réel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12B5E20A-304A-9DAF-D245-C16E91BB3433}"/>
              </a:ext>
            </a:extLst>
          </p:cNvPr>
          <p:cNvSpPr txBox="1"/>
          <p:nvPr/>
        </p:nvSpPr>
        <p:spPr>
          <a:xfrm>
            <a:off x="8053254" y="2504113"/>
            <a:ext cx="18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Stockage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53E22267-6CEC-F0D1-642E-99CC2328ABBB}"/>
              </a:ext>
            </a:extLst>
          </p:cNvPr>
          <p:cNvSpPr txBox="1"/>
          <p:nvPr/>
        </p:nvSpPr>
        <p:spPr>
          <a:xfrm>
            <a:off x="9737723" y="2513141"/>
            <a:ext cx="18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Visualisation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A71A1EC2-BACD-4B05-D38F-2785889B9B01}"/>
              </a:ext>
            </a:extLst>
          </p:cNvPr>
          <p:cNvSpPr txBox="1"/>
          <p:nvPr/>
        </p:nvSpPr>
        <p:spPr>
          <a:xfrm>
            <a:off x="4202055" y="2345604"/>
            <a:ext cx="20227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Diffuse la donnée en continu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2C26B5F8-CE8C-D454-1831-9A754EE96F6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54992" y="2346230"/>
            <a:ext cx="1583424" cy="51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3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7B389B-7F53-B038-AB19-9ADFD0FD0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NIFI – API </a:t>
            </a:r>
            <a:r>
              <a:rPr lang="fr-FR" dirty="0" err="1"/>
              <a:t>OpenAIP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2D6A0B-8F48-1F5F-BAF5-DD50C0A22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084897" cy="3581400"/>
          </a:xfrm>
        </p:spPr>
        <p:txBody>
          <a:bodyPr/>
          <a:lstStyle/>
          <a:p>
            <a:r>
              <a:rPr lang="fr-FR" dirty="0"/>
              <a:t>Multiples APIs</a:t>
            </a:r>
          </a:p>
          <a:p>
            <a:r>
              <a:rPr lang="fr-FR" dirty="0"/>
              <a:t>Un seul chemin de traitement de JSON</a:t>
            </a:r>
          </a:p>
          <a:p>
            <a:r>
              <a:rPr lang="fr-FR" dirty="0"/>
              <a:t>Une seule publication </a:t>
            </a:r>
            <a:r>
              <a:rPr lang="fr-FR" dirty="0" err="1"/>
              <a:t>kafka</a:t>
            </a:r>
            <a:endParaRPr lang="fr-F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564B357-C7BB-50A5-DD61-C03E0E174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199" y="2286000"/>
            <a:ext cx="7220294" cy="3471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que 3">
            <a:extLst>
              <a:ext uri="{FF2B5EF4-FFF2-40B4-BE49-F238E27FC236}">
                <a16:creationId xmlns:a16="http://schemas.microsoft.com/office/drawing/2014/main" id="{E40878D9-5094-0A88-D15C-C70201D42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5386" y="62528"/>
            <a:ext cx="1915645" cy="6232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E4E5AE0-7555-2847-F93E-F67DDB31C4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9513" y="530151"/>
            <a:ext cx="1362365" cy="57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71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5DD7F2-5C47-3E10-5539-D39C462C7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Kafka – API </a:t>
            </a:r>
            <a:r>
              <a:rPr lang="fr-FR" dirty="0" err="1"/>
              <a:t>OpenAIP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40950C-DD1F-96FA-D25B-19CC54630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2594008" cy="3581400"/>
          </a:xfrm>
        </p:spPr>
        <p:txBody>
          <a:bodyPr/>
          <a:lstStyle/>
          <a:p>
            <a:r>
              <a:rPr lang="fr-FR" dirty="0"/>
              <a:t>Un seul topic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97FBB4E-4817-9810-6F6E-322F880ED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8786" y="389420"/>
            <a:ext cx="1624838" cy="854081"/>
          </a:xfrm>
          <a:prstGeom prst="rect">
            <a:avLst/>
          </a:prstGeom>
        </p:spPr>
      </p:pic>
      <p:pic>
        <p:nvPicPr>
          <p:cNvPr id="5" name="Graphique 4">
            <a:extLst>
              <a:ext uri="{FF2B5EF4-FFF2-40B4-BE49-F238E27FC236}">
                <a16:creationId xmlns:a16="http://schemas.microsoft.com/office/drawing/2014/main" id="{B3387DF2-CAF6-D1B9-58C6-9F51910C31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2388" y="62528"/>
            <a:ext cx="1915645" cy="623272"/>
          </a:xfrm>
          <a:prstGeom prst="rect">
            <a:avLst/>
          </a:prstGeom>
        </p:spPr>
      </p:pic>
      <p:pic>
        <p:nvPicPr>
          <p:cNvPr id="16" name="Espace réservé du contenu 4">
            <a:extLst>
              <a:ext uri="{FF2B5EF4-FFF2-40B4-BE49-F238E27FC236}">
                <a16:creationId xmlns:a16="http://schemas.microsoft.com/office/drawing/2014/main" id="{C59BAD76-8A8A-0E1F-8A2A-9AABEDA147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490" y="2020529"/>
            <a:ext cx="7892716" cy="281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698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F948E6-A4F6-68E5-3554-9C3D25C48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– API </a:t>
            </a:r>
            <a:r>
              <a:rPr lang="fr-FR" dirty="0" err="1"/>
              <a:t>OpenAIP</a:t>
            </a:r>
            <a:endParaRPr lang="fr-FR" dirty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1872ED77-3150-6C07-11AD-BCE4475CA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469907" cy="3581400"/>
          </a:xfrm>
        </p:spPr>
        <p:txBody>
          <a:bodyPr/>
          <a:lstStyle/>
          <a:p>
            <a:endParaRPr lang="fr-FR" dirty="0"/>
          </a:p>
        </p:txBody>
      </p:sp>
      <p:pic>
        <p:nvPicPr>
          <p:cNvPr id="14" name="Espace réservé du contenu 4">
            <a:extLst>
              <a:ext uri="{FF2B5EF4-FFF2-40B4-BE49-F238E27FC236}">
                <a16:creationId xmlns:a16="http://schemas.microsoft.com/office/drawing/2014/main" id="{FF78B693-CE8E-B0EC-221A-875CC5A34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136" y="2603634"/>
            <a:ext cx="7007192" cy="1976717"/>
          </a:xfrm>
          <a:prstGeom prst="rect">
            <a:avLst/>
          </a:prstGeom>
        </p:spPr>
      </p:pic>
      <p:pic>
        <p:nvPicPr>
          <p:cNvPr id="15" name="Graphique 14">
            <a:extLst>
              <a:ext uri="{FF2B5EF4-FFF2-40B4-BE49-F238E27FC236}">
                <a16:creationId xmlns:a16="http://schemas.microsoft.com/office/drawing/2014/main" id="{A7C26E66-8C22-5B22-D8CE-B01504E0F8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2388" y="62528"/>
            <a:ext cx="1915645" cy="623272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57A700FA-0090-A7D1-F525-E46BD7EA33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470" y="0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191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6675F6-7D42-5434-5435-3B0133EE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Postgre</a:t>
            </a:r>
            <a:r>
              <a:rPr lang="fr-FR" dirty="0"/>
              <a:t> - </a:t>
            </a:r>
            <a:r>
              <a:rPr lang="fr-FR" dirty="0" err="1"/>
              <a:t>OpenAIP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B5083D-C0EA-7366-3E6B-08DA429C3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724400" cy="3581400"/>
          </a:xfrm>
        </p:spPr>
        <p:txBody>
          <a:bodyPr/>
          <a:lstStyle/>
          <a:p>
            <a:r>
              <a:rPr lang="fr-FR" dirty="0"/>
              <a:t>10 tables</a:t>
            </a:r>
          </a:p>
          <a:p>
            <a:r>
              <a:rPr lang="fr-FR" dirty="0"/>
              <a:t>Pas de données permettant leurs connexions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B9B9E06-F244-D651-589B-F9DB9F09DF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552" y="158298"/>
            <a:ext cx="1139583" cy="1139583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090ED37-0271-7A4F-A1BA-4661C3407B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929" y="2463165"/>
            <a:ext cx="2162175" cy="2495550"/>
          </a:xfrm>
          <a:prstGeom prst="rect">
            <a:avLst/>
          </a:prstGeom>
        </p:spPr>
      </p:pic>
      <p:pic>
        <p:nvPicPr>
          <p:cNvPr id="6" name="Graphique 5">
            <a:extLst>
              <a:ext uri="{FF2B5EF4-FFF2-40B4-BE49-F238E27FC236}">
                <a16:creationId xmlns:a16="http://schemas.microsoft.com/office/drawing/2014/main" id="{90C45332-C161-AD33-4409-D4369D817D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2388" y="62528"/>
            <a:ext cx="1915645" cy="6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512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75EF89-9694-3296-5786-74AA149F6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Grafana</a:t>
            </a:r>
            <a:r>
              <a:rPr lang="fr-FR" dirty="0"/>
              <a:t> – </a:t>
            </a:r>
            <a:r>
              <a:rPr lang="fr-FR" dirty="0" err="1"/>
              <a:t>OpenAIP</a:t>
            </a:r>
            <a:endParaRPr lang="fr-FR" dirty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C46D8556-73E9-84DE-DF2D-D523D24CD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047423" cy="3581400"/>
          </a:xfrm>
        </p:spPr>
        <p:txBody>
          <a:bodyPr/>
          <a:lstStyle/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267E415-BA0B-89DE-CE0F-8539556C7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615" y="365125"/>
            <a:ext cx="947185" cy="94718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61B053F-18E4-74CE-3398-96C8A2E873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315" y="2590681"/>
            <a:ext cx="6286427" cy="2462583"/>
          </a:xfrm>
          <a:prstGeom prst="rect">
            <a:avLst/>
          </a:prstGeom>
        </p:spPr>
      </p:pic>
      <p:pic>
        <p:nvPicPr>
          <p:cNvPr id="10" name="Graphique 9">
            <a:extLst>
              <a:ext uri="{FF2B5EF4-FFF2-40B4-BE49-F238E27FC236}">
                <a16:creationId xmlns:a16="http://schemas.microsoft.com/office/drawing/2014/main" id="{257E8DEB-9D63-F2C9-D524-D368BCA17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2388" y="62528"/>
            <a:ext cx="1915645" cy="6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7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FB6CF1-6CA5-3D53-67A9-1A111C058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5414" y="3053615"/>
            <a:ext cx="2377440" cy="1485900"/>
          </a:xfrm>
        </p:spPr>
        <p:txBody>
          <a:bodyPr/>
          <a:lstStyle/>
          <a:p>
            <a:r>
              <a:rPr lang="fr-FR" dirty="0"/>
              <a:t>Merci !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86708E-4D6A-DB61-EEFC-0B7E7BCE0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950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158471-45CF-BAA3-2F0A-98E349B6E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Sommaire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2D547F0-F55D-9526-61C5-FAC1ECEC0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403" y="1990722"/>
            <a:ext cx="1777268" cy="586273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E85ACA1-2F88-809F-63D7-1852E316C7D9}"/>
              </a:ext>
            </a:extLst>
          </p:cNvPr>
          <p:cNvSpPr txBox="1"/>
          <p:nvPr/>
        </p:nvSpPr>
        <p:spPr>
          <a:xfrm>
            <a:off x="5863618" y="2699504"/>
            <a:ext cx="365900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API </a:t>
            </a:r>
            <a:r>
              <a:rPr lang="fr-FR" b="1" dirty="0" err="1"/>
              <a:t>OpenAIP</a:t>
            </a:r>
            <a:endParaRPr lang="fr-FR" b="1" dirty="0"/>
          </a:p>
          <a:p>
            <a:endParaRPr lang="fr-FR" b="1" dirty="0"/>
          </a:p>
          <a:p>
            <a:r>
              <a:rPr lang="fr-FR" dirty="0"/>
              <a:t>Aéroports, zone de vols,….</a:t>
            </a:r>
          </a:p>
          <a:p>
            <a:endParaRPr lang="fr-FR" dirty="0"/>
          </a:p>
          <a:p>
            <a:r>
              <a:rPr lang="fr-FR" dirty="0"/>
              <a:t>Illimitée dans la requête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C0782CA-DA09-B34D-C52C-8FBE48ACDF85}"/>
              </a:ext>
            </a:extLst>
          </p:cNvPr>
          <p:cNvSpPr txBox="1"/>
          <p:nvPr/>
        </p:nvSpPr>
        <p:spPr>
          <a:xfrm>
            <a:off x="854712" y="2732810"/>
            <a:ext cx="454062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API </a:t>
            </a:r>
            <a:r>
              <a:rPr lang="fr-FR" b="1" dirty="0" err="1"/>
              <a:t>Opensky</a:t>
            </a:r>
            <a:endParaRPr lang="fr-FR" b="1" dirty="0"/>
          </a:p>
          <a:p>
            <a:pPr algn="ctr"/>
            <a:endParaRPr lang="fr-FR" b="1" dirty="0"/>
          </a:p>
          <a:p>
            <a:r>
              <a:rPr lang="fr-FR" dirty="0"/>
              <a:t>Position des avions</a:t>
            </a:r>
          </a:p>
          <a:p>
            <a:endParaRPr lang="fr-FR" dirty="0"/>
          </a:p>
          <a:p>
            <a:r>
              <a:rPr lang="fr-FR" dirty="0"/>
              <a:t>Limitée dans la requête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12" name="Graphique 11">
            <a:extLst>
              <a:ext uri="{FF2B5EF4-FFF2-40B4-BE49-F238E27FC236}">
                <a16:creationId xmlns:a16="http://schemas.microsoft.com/office/drawing/2014/main" id="{9D2D1930-4562-F279-3F52-15F1AB75ED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35297" y="1972223"/>
            <a:ext cx="1915645" cy="6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89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1E25A7-E02A-4299-1EB7-9AC5C6901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API </a:t>
            </a:r>
            <a:r>
              <a:rPr lang="fr-FR" dirty="0" err="1"/>
              <a:t>Opensky</a:t>
            </a:r>
            <a:r>
              <a:rPr lang="fr-FR" dirty="0"/>
              <a:t> – de l’Api à </a:t>
            </a:r>
            <a:r>
              <a:rPr lang="fr-FR" dirty="0" err="1"/>
              <a:t>Grafana</a:t>
            </a:r>
            <a:endParaRPr lang="fr-FR" dirty="0"/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9E9338CB-20AA-45AA-96DE-656D682494D1}"/>
              </a:ext>
            </a:extLst>
          </p:cNvPr>
          <p:cNvSpPr/>
          <p:nvPr/>
        </p:nvSpPr>
        <p:spPr>
          <a:xfrm>
            <a:off x="26654" y="2241176"/>
            <a:ext cx="1859724" cy="2178424"/>
          </a:xfrm>
          <a:prstGeom prst="roundRect">
            <a:avLst>
              <a:gd name="adj" fmla="val 877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DDF63FF-F4AD-5D91-7EC4-44FA57CF0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8" y="2698265"/>
            <a:ext cx="1622892" cy="1622892"/>
          </a:xfrm>
        </p:spPr>
      </p:pic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44572622-D453-98B1-2A26-38C80A3A5784}"/>
              </a:ext>
            </a:extLst>
          </p:cNvPr>
          <p:cNvSpPr/>
          <p:nvPr/>
        </p:nvSpPr>
        <p:spPr>
          <a:xfrm>
            <a:off x="333783" y="5176429"/>
            <a:ext cx="1138848" cy="1104843"/>
          </a:xfrm>
          <a:prstGeom prst="roundRect">
            <a:avLst>
              <a:gd name="adj" fmla="val 877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C275533-296F-AFF0-EE8D-443D5978E6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" y="2327757"/>
            <a:ext cx="1777268" cy="58627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8AEC8D3-FAFB-F65E-C547-F983AA3457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6957" y="541288"/>
            <a:ext cx="1506843" cy="113459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78529D2-18A4-F83A-75C3-BB00E6DDD8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33" y="5289439"/>
            <a:ext cx="878821" cy="87882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1683AEC7-337E-47C5-DD54-2C71E60029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464" y="3072830"/>
            <a:ext cx="1362365" cy="572619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BA7E6590-2DD9-B13F-346D-9C02E0D2AB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867" y="2861411"/>
            <a:ext cx="1943148" cy="1021398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F671171-B45A-E344-C471-446DDEDF05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257" y="2531770"/>
            <a:ext cx="1524000" cy="152400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D5D01847-D584-C65B-63A7-9284D2346F22}"/>
              </a:ext>
            </a:extLst>
          </p:cNvPr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293" y="2771148"/>
            <a:ext cx="1139583" cy="1139583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7DAA7E92-EC05-6A4B-C937-5C541BE65574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785" y="2861411"/>
            <a:ext cx="947185" cy="947185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608092E7-4508-F31C-DCF8-0DA39CA6B2E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187" y="5437300"/>
            <a:ext cx="568959" cy="568959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59095921-6303-262C-7DCD-3461F5130E6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41"/>
          <a:stretch>
            <a:fillRect/>
          </a:stretch>
        </p:blipFill>
        <p:spPr>
          <a:xfrm>
            <a:off x="9943065" y="4608191"/>
            <a:ext cx="1449040" cy="1759449"/>
          </a:xfrm>
          <a:prstGeom prst="rect">
            <a:avLst/>
          </a:prstGeom>
        </p:spPr>
      </p:pic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B8D574EA-AE97-A9D9-1154-68F9C2B2B5BF}"/>
              </a:ext>
            </a:extLst>
          </p:cNvPr>
          <p:cNvSpPr/>
          <p:nvPr/>
        </p:nvSpPr>
        <p:spPr>
          <a:xfrm>
            <a:off x="2212090" y="2795916"/>
            <a:ext cx="1726019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D31E1A17-05D5-A070-3410-19C6E694E568}"/>
              </a:ext>
            </a:extLst>
          </p:cNvPr>
          <p:cNvSpPr/>
          <p:nvPr/>
        </p:nvSpPr>
        <p:spPr>
          <a:xfrm>
            <a:off x="4263821" y="2795915"/>
            <a:ext cx="1859724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 : coins arrondis 35">
            <a:extLst>
              <a:ext uri="{FF2B5EF4-FFF2-40B4-BE49-F238E27FC236}">
                <a16:creationId xmlns:a16="http://schemas.microsoft.com/office/drawing/2014/main" id="{EF445FD3-DBD2-4C72-D460-4D23B013ABC9}"/>
              </a:ext>
            </a:extLst>
          </p:cNvPr>
          <p:cNvSpPr/>
          <p:nvPr/>
        </p:nvSpPr>
        <p:spPr>
          <a:xfrm>
            <a:off x="6449257" y="2813864"/>
            <a:ext cx="1524000" cy="1086894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9512991D-0C3D-C1AE-5452-6CC0ECDAB9C2}"/>
              </a:ext>
            </a:extLst>
          </p:cNvPr>
          <p:cNvSpPr/>
          <p:nvPr/>
        </p:nvSpPr>
        <p:spPr>
          <a:xfrm>
            <a:off x="8314157" y="2795913"/>
            <a:ext cx="1302231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8718BA86-2C57-6196-D9CA-7AC9FDC01518}"/>
              </a:ext>
            </a:extLst>
          </p:cNvPr>
          <p:cNvSpPr/>
          <p:nvPr/>
        </p:nvSpPr>
        <p:spPr>
          <a:xfrm>
            <a:off x="9943065" y="2795913"/>
            <a:ext cx="1302231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4B120ECA-041D-5F84-DCD1-E405A5B5D4C0}"/>
              </a:ext>
            </a:extLst>
          </p:cNvPr>
          <p:cNvSpPr/>
          <p:nvPr/>
        </p:nvSpPr>
        <p:spPr>
          <a:xfrm>
            <a:off x="2469243" y="5162290"/>
            <a:ext cx="1138848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Flèche : droite 39">
            <a:extLst>
              <a:ext uri="{FF2B5EF4-FFF2-40B4-BE49-F238E27FC236}">
                <a16:creationId xmlns:a16="http://schemas.microsoft.com/office/drawing/2014/main" id="{EF85ECD2-0916-8B0D-8B48-B22C0F1FFB3F}"/>
              </a:ext>
            </a:extLst>
          </p:cNvPr>
          <p:cNvSpPr/>
          <p:nvPr/>
        </p:nvSpPr>
        <p:spPr>
          <a:xfrm>
            <a:off x="1886378" y="3243236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Flèche : droite 40">
            <a:extLst>
              <a:ext uri="{FF2B5EF4-FFF2-40B4-BE49-F238E27FC236}">
                <a16:creationId xmlns:a16="http://schemas.microsoft.com/office/drawing/2014/main" id="{CD54219D-0A81-7BF5-E1D1-FB874204DF5C}"/>
              </a:ext>
            </a:extLst>
          </p:cNvPr>
          <p:cNvSpPr/>
          <p:nvPr/>
        </p:nvSpPr>
        <p:spPr>
          <a:xfrm>
            <a:off x="3938658" y="3210086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Flèche : droite 41">
            <a:extLst>
              <a:ext uri="{FF2B5EF4-FFF2-40B4-BE49-F238E27FC236}">
                <a16:creationId xmlns:a16="http://schemas.microsoft.com/office/drawing/2014/main" id="{4C1CE528-50EB-A97A-5B1B-260D8D73C022}"/>
              </a:ext>
            </a:extLst>
          </p:cNvPr>
          <p:cNvSpPr/>
          <p:nvPr/>
        </p:nvSpPr>
        <p:spPr>
          <a:xfrm>
            <a:off x="6122809" y="3202009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Flèche : droite 42">
            <a:extLst>
              <a:ext uri="{FF2B5EF4-FFF2-40B4-BE49-F238E27FC236}">
                <a16:creationId xmlns:a16="http://schemas.microsoft.com/office/drawing/2014/main" id="{C80F3A86-370B-0613-763C-B858672BC0B5}"/>
              </a:ext>
            </a:extLst>
          </p:cNvPr>
          <p:cNvSpPr/>
          <p:nvPr/>
        </p:nvSpPr>
        <p:spPr>
          <a:xfrm>
            <a:off x="7980029" y="3217063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Flèche : droite 43">
            <a:extLst>
              <a:ext uri="{FF2B5EF4-FFF2-40B4-BE49-F238E27FC236}">
                <a16:creationId xmlns:a16="http://schemas.microsoft.com/office/drawing/2014/main" id="{05621E69-3046-6CAA-8B10-B217A58AF30F}"/>
              </a:ext>
            </a:extLst>
          </p:cNvPr>
          <p:cNvSpPr/>
          <p:nvPr/>
        </p:nvSpPr>
        <p:spPr>
          <a:xfrm>
            <a:off x="9623160" y="3217062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Flèche : bas 45">
            <a:extLst>
              <a:ext uri="{FF2B5EF4-FFF2-40B4-BE49-F238E27FC236}">
                <a16:creationId xmlns:a16="http://schemas.microsoft.com/office/drawing/2014/main" id="{701D88F1-07A9-8E07-84D8-E3D9287DE410}"/>
              </a:ext>
            </a:extLst>
          </p:cNvPr>
          <p:cNvSpPr/>
          <p:nvPr/>
        </p:nvSpPr>
        <p:spPr>
          <a:xfrm rot="10800000">
            <a:off x="2874590" y="3832474"/>
            <a:ext cx="328155" cy="1343952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Flèche : bas 46">
            <a:extLst>
              <a:ext uri="{FF2B5EF4-FFF2-40B4-BE49-F238E27FC236}">
                <a16:creationId xmlns:a16="http://schemas.microsoft.com/office/drawing/2014/main" id="{ACC61863-51AC-CA77-2108-78142CB0FA10}"/>
              </a:ext>
            </a:extLst>
          </p:cNvPr>
          <p:cNvSpPr/>
          <p:nvPr/>
        </p:nvSpPr>
        <p:spPr>
          <a:xfrm>
            <a:off x="739129" y="4419601"/>
            <a:ext cx="328156" cy="742690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Flèche : droite 47">
            <a:extLst>
              <a:ext uri="{FF2B5EF4-FFF2-40B4-BE49-F238E27FC236}">
                <a16:creationId xmlns:a16="http://schemas.microsoft.com/office/drawing/2014/main" id="{231084B1-32DD-E086-DCE0-88507F738C9D}"/>
              </a:ext>
            </a:extLst>
          </p:cNvPr>
          <p:cNvSpPr/>
          <p:nvPr/>
        </p:nvSpPr>
        <p:spPr>
          <a:xfrm>
            <a:off x="1472631" y="5568386"/>
            <a:ext cx="996611" cy="29264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3BA07829-43AF-A6D4-E739-4FAC9ABC5536}"/>
              </a:ext>
            </a:extLst>
          </p:cNvPr>
          <p:cNvSpPr txBox="1"/>
          <p:nvPr/>
        </p:nvSpPr>
        <p:spPr>
          <a:xfrm>
            <a:off x="2332343" y="2082645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Requête, réception, traitement du JSON et </a:t>
            </a:r>
            <a:r>
              <a:rPr lang="fr-FR" sz="1200" dirty="0" err="1"/>
              <a:t>PublishKafka</a:t>
            </a:r>
            <a:r>
              <a:rPr lang="fr-FR" sz="1200" dirty="0"/>
              <a:t> 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6B8FC670-2952-7C81-0628-DBBF24999F12}"/>
              </a:ext>
            </a:extLst>
          </p:cNvPr>
          <p:cNvSpPr txBox="1"/>
          <p:nvPr/>
        </p:nvSpPr>
        <p:spPr>
          <a:xfrm>
            <a:off x="6407919" y="1994658"/>
            <a:ext cx="152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En </a:t>
            </a:r>
            <a:r>
              <a:rPr lang="fr-FR" sz="1200" b="1" dirty="0"/>
              <a:t>streaming </a:t>
            </a:r>
          </a:p>
          <a:p>
            <a:pPr algn="ctr"/>
            <a:r>
              <a:rPr lang="fr-FR" sz="1200" dirty="0"/>
              <a:t>Reçoit de Kafka et publie sur </a:t>
            </a:r>
            <a:r>
              <a:rPr lang="fr-FR" sz="1200" dirty="0" err="1"/>
              <a:t>Postgre</a:t>
            </a:r>
            <a:r>
              <a:rPr lang="fr-FR" sz="1200" dirty="0"/>
              <a:t> en temps réel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867FD859-9BD9-8C13-1BEE-AF7D3AC7FCAE}"/>
              </a:ext>
            </a:extLst>
          </p:cNvPr>
          <p:cNvSpPr txBox="1"/>
          <p:nvPr/>
        </p:nvSpPr>
        <p:spPr>
          <a:xfrm>
            <a:off x="0" y="6281270"/>
            <a:ext cx="1859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n w="3175">
                  <a:noFill/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</a:rPr>
              <a:t>Permet de contourner </a:t>
            </a:r>
            <a:br>
              <a:rPr lang="fr-FR" sz="1200" dirty="0">
                <a:ln w="3175">
                  <a:noFill/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</a:rPr>
            </a:br>
            <a:r>
              <a:rPr lang="fr-FR" sz="1200" dirty="0">
                <a:ln w="3175">
                  <a:noFill/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</a:rPr>
              <a:t>la limitation de 8 minutes entre chaque requête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138F5987-85B4-6A24-ED45-B984AB24BB72}"/>
              </a:ext>
            </a:extLst>
          </p:cNvPr>
          <p:cNvSpPr txBox="1"/>
          <p:nvPr/>
        </p:nvSpPr>
        <p:spPr>
          <a:xfrm>
            <a:off x="2145237" y="6299457"/>
            <a:ext cx="18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Fichier requêtable par </a:t>
            </a:r>
            <a:r>
              <a:rPr lang="fr-FR" sz="1200" dirty="0" err="1"/>
              <a:t>nifi</a:t>
            </a:r>
            <a:endParaRPr lang="fr-FR" sz="1200" dirty="0"/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ED0514B6-858B-C634-5114-CBC32195F574}"/>
              </a:ext>
            </a:extLst>
          </p:cNvPr>
          <p:cNvSpPr txBox="1"/>
          <p:nvPr/>
        </p:nvSpPr>
        <p:spPr>
          <a:xfrm>
            <a:off x="8053254" y="2504113"/>
            <a:ext cx="18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Stockage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E178DBFB-A876-1DF3-F44E-9B2428EEC705}"/>
              </a:ext>
            </a:extLst>
          </p:cNvPr>
          <p:cNvSpPr txBox="1"/>
          <p:nvPr/>
        </p:nvSpPr>
        <p:spPr>
          <a:xfrm>
            <a:off x="9737723" y="2513141"/>
            <a:ext cx="18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Visualisation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6FF5BF32-D484-9EED-9961-2EEF6D748D1F}"/>
              </a:ext>
            </a:extLst>
          </p:cNvPr>
          <p:cNvSpPr txBox="1"/>
          <p:nvPr/>
        </p:nvSpPr>
        <p:spPr>
          <a:xfrm>
            <a:off x="4202055" y="2345604"/>
            <a:ext cx="20227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Diffuse la donnée en continu</a:t>
            </a:r>
          </a:p>
        </p:txBody>
      </p:sp>
    </p:spTree>
    <p:extLst>
      <p:ext uri="{BB962C8B-B14F-4D97-AF65-F5344CB8AC3E}">
        <p14:creationId xmlns:p14="http://schemas.microsoft.com/office/powerpoint/2010/main" val="1204643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5C6AC9-FF12-3929-FD95-ADAA490CE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21C3DC-5457-0830-AA60-C2F52BD81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API </a:t>
            </a:r>
            <a:r>
              <a:rPr lang="fr-FR" dirty="0" err="1"/>
              <a:t>OpenAIP</a:t>
            </a:r>
            <a:r>
              <a:rPr lang="fr-FR" dirty="0"/>
              <a:t> – de l’Api à </a:t>
            </a:r>
            <a:r>
              <a:rPr lang="fr-FR" dirty="0" err="1"/>
              <a:t>Grafana</a:t>
            </a:r>
            <a:endParaRPr lang="fr-FR" dirty="0"/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8A833F1B-272E-A8D3-F476-DDA03B634813}"/>
              </a:ext>
            </a:extLst>
          </p:cNvPr>
          <p:cNvSpPr/>
          <p:nvPr/>
        </p:nvSpPr>
        <p:spPr>
          <a:xfrm>
            <a:off x="26654" y="2241176"/>
            <a:ext cx="1859724" cy="2178424"/>
          </a:xfrm>
          <a:prstGeom prst="roundRect">
            <a:avLst>
              <a:gd name="adj" fmla="val 877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1F13C67-F48F-DA17-E067-5DF8855871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8" y="2698265"/>
            <a:ext cx="1622892" cy="1622892"/>
          </a:xfr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A762136-4BF8-8147-244E-19C5E349B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6957" y="541288"/>
            <a:ext cx="1506843" cy="1134599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588FFF33-2761-6017-3C3D-89AD4DD3D2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464" y="3072830"/>
            <a:ext cx="1362365" cy="572619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DA48007B-1B58-88CD-7C50-4466274847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867" y="2861411"/>
            <a:ext cx="1943148" cy="1021398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3DCB798-FF76-5BD8-8FA5-F59D64A012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257" y="2531770"/>
            <a:ext cx="1524000" cy="152400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2D3B542B-44B4-9A06-BF8A-7FD8D4CD1378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293" y="2771148"/>
            <a:ext cx="1139583" cy="1139583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C0E9F75C-16BF-32FB-2907-E74AF554D628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785" y="2861411"/>
            <a:ext cx="947185" cy="947185"/>
          </a:xfrm>
          <a:prstGeom prst="rect">
            <a:avLst/>
          </a:prstGeom>
        </p:spPr>
      </p:pic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F8B4820B-58CE-71EE-938B-E54D15981839}"/>
              </a:ext>
            </a:extLst>
          </p:cNvPr>
          <p:cNvSpPr/>
          <p:nvPr/>
        </p:nvSpPr>
        <p:spPr>
          <a:xfrm>
            <a:off x="2212090" y="2795916"/>
            <a:ext cx="1726019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0B1E30F6-9E3B-05FB-0DCB-BAD96FED8049}"/>
              </a:ext>
            </a:extLst>
          </p:cNvPr>
          <p:cNvSpPr/>
          <p:nvPr/>
        </p:nvSpPr>
        <p:spPr>
          <a:xfrm>
            <a:off x="4263821" y="2795915"/>
            <a:ext cx="1859724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 : coins arrondis 35">
            <a:extLst>
              <a:ext uri="{FF2B5EF4-FFF2-40B4-BE49-F238E27FC236}">
                <a16:creationId xmlns:a16="http://schemas.microsoft.com/office/drawing/2014/main" id="{7E548F5A-CCC0-EE7F-A12B-4F28D9B19E94}"/>
              </a:ext>
            </a:extLst>
          </p:cNvPr>
          <p:cNvSpPr/>
          <p:nvPr/>
        </p:nvSpPr>
        <p:spPr>
          <a:xfrm>
            <a:off x="6449257" y="2813864"/>
            <a:ext cx="1524000" cy="1086894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72A19206-67FB-1AF4-81BF-FEDE633DE73C}"/>
              </a:ext>
            </a:extLst>
          </p:cNvPr>
          <p:cNvSpPr/>
          <p:nvPr/>
        </p:nvSpPr>
        <p:spPr>
          <a:xfrm>
            <a:off x="8314157" y="2795913"/>
            <a:ext cx="1302231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957C2414-6BAA-53AC-3CF1-43FE8B1F86C6}"/>
              </a:ext>
            </a:extLst>
          </p:cNvPr>
          <p:cNvSpPr/>
          <p:nvPr/>
        </p:nvSpPr>
        <p:spPr>
          <a:xfrm>
            <a:off x="9943065" y="2795913"/>
            <a:ext cx="1302231" cy="1104843"/>
          </a:xfrm>
          <a:prstGeom prst="roundRect">
            <a:avLst>
              <a:gd name="adj" fmla="val 877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Flèche : droite 39">
            <a:extLst>
              <a:ext uri="{FF2B5EF4-FFF2-40B4-BE49-F238E27FC236}">
                <a16:creationId xmlns:a16="http://schemas.microsoft.com/office/drawing/2014/main" id="{FFD7960D-5958-E357-C605-5CA6A39D286E}"/>
              </a:ext>
            </a:extLst>
          </p:cNvPr>
          <p:cNvSpPr/>
          <p:nvPr/>
        </p:nvSpPr>
        <p:spPr>
          <a:xfrm>
            <a:off x="1886378" y="3243236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Flèche : droite 40">
            <a:extLst>
              <a:ext uri="{FF2B5EF4-FFF2-40B4-BE49-F238E27FC236}">
                <a16:creationId xmlns:a16="http://schemas.microsoft.com/office/drawing/2014/main" id="{D5AB4C20-8805-41EC-39B5-71F4188D494E}"/>
              </a:ext>
            </a:extLst>
          </p:cNvPr>
          <p:cNvSpPr/>
          <p:nvPr/>
        </p:nvSpPr>
        <p:spPr>
          <a:xfrm>
            <a:off x="3938658" y="3210086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Flèche : droite 41">
            <a:extLst>
              <a:ext uri="{FF2B5EF4-FFF2-40B4-BE49-F238E27FC236}">
                <a16:creationId xmlns:a16="http://schemas.microsoft.com/office/drawing/2014/main" id="{46D098A0-E6CE-36D6-32A7-D15895DD1BD2}"/>
              </a:ext>
            </a:extLst>
          </p:cNvPr>
          <p:cNvSpPr/>
          <p:nvPr/>
        </p:nvSpPr>
        <p:spPr>
          <a:xfrm>
            <a:off x="6122809" y="3202009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Flèche : droite 42">
            <a:extLst>
              <a:ext uri="{FF2B5EF4-FFF2-40B4-BE49-F238E27FC236}">
                <a16:creationId xmlns:a16="http://schemas.microsoft.com/office/drawing/2014/main" id="{4E269B09-AB29-1D1D-FA93-814BB70A7C03}"/>
              </a:ext>
            </a:extLst>
          </p:cNvPr>
          <p:cNvSpPr/>
          <p:nvPr/>
        </p:nvSpPr>
        <p:spPr>
          <a:xfrm>
            <a:off x="7980029" y="3217063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Flèche : droite 43">
            <a:extLst>
              <a:ext uri="{FF2B5EF4-FFF2-40B4-BE49-F238E27FC236}">
                <a16:creationId xmlns:a16="http://schemas.microsoft.com/office/drawing/2014/main" id="{E3B2800D-7C9A-F151-6C30-DAA09E085ADC}"/>
              </a:ext>
            </a:extLst>
          </p:cNvPr>
          <p:cNvSpPr/>
          <p:nvPr/>
        </p:nvSpPr>
        <p:spPr>
          <a:xfrm>
            <a:off x="9623160" y="3217062"/>
            <a:ext cx="334128" cy="2926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2B804F77-7B93-A9F6-7A3B-BF68E5E4BBCA}"/>
              </a:ext>
            </a:extLst>
          </p:cNvPr>
          <p:cNvSpPr txBox="1"/>
          <p:nvPr/>
        </p:nvSpPr>
        <p:spPr>
          <a:xfrm>
            <a:off x="2332343" y="2082645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Requête, réception, traitement du JSON et </a:t>
            </a:r>
            <a:r>
              <a:rPr lang="fr-FR" sz="1200" dirty="0" err="1"/>
              <a:t>PublishKafka</a:t>
            </a:r>
            <a:r>
              <a:rPr lang="fr-FR" sz="1200" dirty="0"/>
              <a:t> 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CB5B38DC-B3F1-D3C6-0729-4200D1E257A0}"/>
              </a:ext>
            </a:extLst>
          </p:cNvPr>
          <p:cNvSpPr txBox="1"/>
          <p:nvPr/>
        </p:nvSpPr>
        <p:spPr>
          <a:xfrm>
            <a:off x="6407919" y="1994658"/>
            <a:ext cx="152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En </a:t>
            </a:r>
            <a:r>
              <a:rPr lang="fr-FR" sz="1200" b="1" dirty="0"/>
              <a:t>streaming </a:t>
            </a:r>
          </a:p>
          <a:p>
            <a:pPr algn="ctr"/>
            <a:r>
              <a:rPr lang="fr-FR" sz="1200" dirty="0"/>
              <a:t>Reçoit de Kafka et publie sur </a:t>
            </a:r>
            <a:r>
              <a:rPr lang="fr-FR" sz="1200" dirty="0" err="1"/>
              <a:t>Postgre</a:t>
            </a:r>
            <a:r>
              <a:rPr lang="fr-FR" sz="1200" dirty="0"/>
              <a:t> en temps réel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E71D2126-ACD8-6292-EEE6-8572299B5FD4}"/>
              </a:ext>
            </a:extLst>
          </p:cNvPr>
          <p:cNvSpPr txBox="1"/>
          <p:nvPr/>
        </p:nvSpPr>
        <p:spPr>
          <a:xfrm>
            <a:off x="8053254" y="2504113"/>
            <a:ext cx="18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Stockage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26DEB0B3-9946-42AE-9A2B-4FF49498CB21}"/>
              </a:ext>
            </a:extLst>
          </p:cNvPr>
          <p:cNvSpPr txBox="1"/>
          <p:nvPr/>
        </p:nvSpPr>
        <p:spPr>
          <a:xfrm>
            <a:off x="9737723" y="2513141"/>
            <a:ext cx="18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Visualisation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0E0234AC-BE90-474A-7F25-1581B5A95BDF}"/>
              </a:ext>
            </a:extLst>
          </p:cNvPr>
          <p:cNvSpPr txBox="1"/>
          <p:nvPr/>
        </p:nvSpPr>
        <p:spPr>
          <a:xfrm>
            <a:off x="4202055" y="2345604"/>
            <a:ext cx="20227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Diffuse la donnée en continu</a:t>
            </a:r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9EBF1330-C5E0-9F5C-A7C1-2024033112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54992" y="2346230"/>
            <a:ext cx="1583424" cy="51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94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136CA9-23E2-EE61-00F3-1C37A395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NIFI – API </a:t>
            </a:r>
            <a:r>
              <a:rPr lang="fr-FR" dirty="0" err="1"/>
              <a:t>Opensky</a:t>
            </a:r>
            <a:endParaRPr lang="fr-FR" dirty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B4753CE-B649-CAEC-F3CF-78D1EA2DA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2925078" cy="4351338"/>
          </a:xfrm>
        </p:spPr>
        <p:txBody>
          <a:bodyPr/>
          <a:lstStyle/>
          <a:p>
            <a:r>
              <a:rPr lang="fr-FR" dirty="0"/>
              <a:t>2 arbres :</a:t>
            </a:r>
            <a:br>
              <a:rPr lang="fr-FR" dirty="0"/>
            </a:br>
            <a:r>
              <a:rPr lang="fr-FR" dirty="0"/>
              <a:t>- 1 classique API</a:t>
            </a:r>
            <a:br>
              <a:rPr lang="fr-FR" dirty="0"/>
            </a:br>
            <a:r>
              <a:rPr lang="fr-FR" dirty="0"/>
              <a:t>- 1 via fichier</a:t>
            </a:r>
          </a:p>
          <a:p>
            <a:r>
              <a:rPr lang="fr-FR" dirty="0"/>
              <a:t>2 styles de traitements</a:t>
            </a:r>
          </a:p>
          <a:p>
            <a:r>
              <a:rPr lang="fr-FR" dirty="0"/>
              <a:t>1 </a:t>
            </a:r>
            <a:r>
              <a:rPr lang="fr-FR" dirty="0" err="1"/>
              <a:t>connection</a:t>
            </a:r>
            <a:r>
              <a:rPr lang="fr-FR" dirty="0"/>
              <a:t> à Kafka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5C97527-2913-6FC6-DBD0-4F7345A4D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2572" y="1646673"/>
            <a:ext cx="7749306" cy="470924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6F6A6436-E346-0BA0-C8E6-C5D190CC05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94764"/>
            <a:ext cx="1777268" cy="58627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1B03E384-6386-CCA8-070F-C92BE95A8F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9513" y="530151"/>
            <a:ext cx="1362365" cy="57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07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27F5BA-86D5-070F-8D88-07F4A6CC7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Kafka – API </a:t>
            </a:r>
            <a:r>
              <a:rPr lang="fr-FR" dirty="0" err="1"/>
              <a:t>Opensky</a:t>
            </a:r>
            <a:r>
              <a:rPr lang="fr-FR" dirty="0"/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C690A1-B1D3-CCE2-7121-57CE33B7F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0976" cy="4351338"/>
          </a:xfrm>
        </p:spPr>
        <p:txBody>
          <a:bodyPr/>
          <a:lstStyle/>
          <a:p>
            <a:r>
              <a:rPr lang="fr-FR" dirty="0"/>
              <a:t>1 topic : </a:t>
            </a:r>
            <a:r>
              <a:rPr lang="fr-FR" dirty="0" err="1"/>
              <a:t>opensky_states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B3C69FD-619D-5E24-6F4A-B203817A01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4764"/>
            <a:ext cx="1777268" cy="58627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5E75B39-4D1A-BB63-7CD7-1E3CE605D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8786" y="389420"/>
            <a:ext cx="1624838" cy="85408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8D587C2-4E50-603C-D2E3-E9BF540BA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1036" y="1909486"/>
            <a:ext cx="6182588" cy="395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65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C4EF6C-AE24-D907-ECDA-BF5A2F5B5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– API </a:t>
            </a:r>
            <a:r>
              <a:rPr lang="fr-FR" dirty="0" err="1"/>
              <a:t>Opensky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D10FDA-223E-0892-C09E-D49EB3329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41376" cy="4351338"/>
          </a:xfrm>
        </p:spPr>
        <p:txBody>
          <a:bodyPr/>
          <a:lstStyle/>
          <a:p>
            <a:r>
              <a:rPr lang="fr-FR" dirty="0"/>
              <a:t>« Ecoute » Kafka </a:t>
            </a:r>
          </a:p>
          <a:p>
            <a:r>
              <a:rPr lang="fr-FR" dirty="0"/>
              <a:t>Récupère la donnée</a:t>
            </a:r>
          </a:p>
          <a:p>
            <a:r>
              <a:rPr lang="fr-FR" dirty="0"/>
              <a:t>La publie selon les tables sur </a:t>
            </a:r>
            <a:r>
              <a:rPr lang="fr-FR" dirty="0" err="1"/>
              <a:t>Postgre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B307AC-38D7-C5B5-3974-180FD7EDF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2828" y="1825625"/>
            <a:ext cx="6134956" cy="440116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379617B-4BE6-5442-F9BC-AE849AA063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470" y="0"/>
            <a:ext cx="1524000" cy="1524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18F9FC8-5B80-02C5-41AC-6E19860DD4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88" y="175727"/>
            <a:ext cx="1777268" cy="586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261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F279FA-0417-8158-3E9B-25D85F3D6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Postgres</a:t>
            </a:r>
            <a:r>
              <a:rPr lang="fr-FR" dirty="0"/>
              <a:t> – API </a:t>
            </a:r>
            <a:r>
              <a:rPr lang="fr-FR" dirty="0" err="1"/>
              <a:t>Opensky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A91966F-6420-E16A-113A-51C02C27C1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65" y="141816"/>
            <a:ext cx="1777268" cy="586273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9F0C6879-BA2A-791D-868E-CC6A4A311C31}"/>
              </a:ext>
            </a:extLst>
          </p:cNvPr>
          <p:cNvSpPr/>
          <p:nvPr/>
        </p:nvSpPr>
        <p:spPr>
          <a:xfrm>
            <a:off x="7483288" y="2710338"/>
            <a:ext cx="1541929" cy="3191437"/>
          </a:xfrm>
          <a:prstGeom prst="roundRect">
            <a:avLst>
              <a:gd name="adj" fmla="val 7639"/>
            </a:avLst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</a:rPr>
              <a:t>FAIT_ETAT_VOL</a:t>
            </a:r>
          </a:p>
          <a:p>
            <a:pPr algn="ctr"/>
            <a:endParaRPr lang="fr-FR" sz="1400" dirty="0"/>
          </a:p>
          <a:p>
            <a:pPr algn="ctr"/>
            <a:r>
              <a:rPr lang="fr-FR" sz="1100" b="1" dirty="0" err="1">
                <a:solidFill>
                  <a:schemeClr val="tx1"/>
                </a:solidFill>
              </a:rPr>
              <a:t>pk_etat_vol</a:t>
            </a:r>
            <a:endParaRPr lang="fr-FR" sz="1100" b="1" dirty="0">
              <a:solidFill>
                <a:schemeClr val="tx1"/>
              </a:solidFill>
            </a:endParaRPr>
          </a:p>
          <a:p>
            <a:pPr algn="ctr"/>
            <a:r>
              <a:rPr lang="fr-FR" sz="1100" i="1" dirty="0" err="1">
                <a:solidFill>
                  <a:schemeClr val="tx1"/>
                </a:solidFill>
              </a:rPr>
              <a:t>Fk_temps</a:t>
            </a:r>
            <a:endParaRPr lang="fr-FR" sz="1100" i="1" dirty="0">
              <a:solidFill>
                <a:schemeClr val="tx1"/>
              </a:solidFill>
            </a:endParaRPr>
          </a:p>
          <a:p>
            <a:pPr algn="ctr"/>
            <a:r>
              <a:rPr lang="fr-FR" sz="1100" i="1" dirty="0" err="1">
                <a:solidFill>
                  <a:schemeClr val="tx1"/>
                </a:solidFill>
              </a:rPr>
              <a:t>Fk_aeronef</a:t>
            </a:r>
            <a:endParaRPr lang="fr-FR" sz="1100" i="1" dirty="0">
              <a:solidFill>
                <a:schemeClr val="tx1"/>
              </a:solidFill>
            </a:endParaRPr>
          </a:p>
          <a:p>
            <a:pPr algn="ctr"/>
            <a:r>
              <a:rPr lang="fr-FR" sz="1100" i="1" dirty="0" err="1">
                <a:solidFill>
                  <a:schemeClr val="tx1"/>
                </a:solidFill>
              </a:rPr>
              <a:t>Fk_position</a:t>
            </a:r>
            <a:endParaRPr lang="fr-FR" sz="1100" i="1" dirty="0">
              <a:solidFill>
                <a:schemeClr val="tx1"/>
              </a:solidFill>
            </a:endParaRPr>
          </a:p>
          <a:p>
            <a:pPr algn="ctr"/>
            <a:r>
              <a:rPr lang="fr-FR" sz="1100" i="1" dirty="0" err="1">
                <a:solidFill>
                  <a:schemeClr val="tx1"/>
                </a:solidFill>
              </a:rPr>
              <a:t>Fk_pays</a:t>
            </a:r>
            <a:endParaRPr lang="fr-FR" sz="1100" i="1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Baro_altitude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Geo_altitude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>
                <a:solidFill>
                  <a:schemeClr val="tx1"/>
                </a:solidFill>
              </a:rPr>
              <a:t>Velocity</a:t>
            </a: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Vertical_rate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True_track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On_ground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>
                <a:solidFill>
                  <a:schemeClr val="tx1"/>
                </a:solidFill>
              </a:rPr>
              <a:t>Spi</a:t>
            </a: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Position_source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Last_contact</a:t>
            </a:r>
            <a:endParaRPr lang="fr-FR" sz="1100" dirty="0">
              <a:solidFill>
                <a:schemeClr val="tx1"/>
              </a:solidFill>
            </a:endParaRP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033D827-7825-8D8B-CB95-2A8A6F2B73B6}"/>
              </a:ext>
            </a:extLst>
          </p:cNvPr>
          <p:cNvSpPr/>
          <p:nvPr/>
        </p:nvSpPr>
        <p:spPr>
          <a:xfrm>
            <a:off x="5077382" y="2119775"/>
            <a:ext cx="1541929" cy="1189307"/>
          </a:xfrm>
          <a:prstGeom prst="roundRect">
            <a:avLst>
              <a:gd name="adj" fmla="val 7639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</a:rPr>
              <a:t>DIM_AERONEF</a:t>
            </a:r>
          </a:p>
          <a:p>
            <a:pPr algn="ctr"/>
            <a:endParaRPr lang="fr-FR" sz="1400" dirty="0"/>
          </a:p>
          <a:p>
            <a:pPr algn="ctr"/>
            <a:r>
              <a:rPr lang="fr-FR" sz="1100" b="1" dirty="0" err="1">
                <a:solidFill>
                  <a:schemeClr val="tx1"/>
                </a:solidFill>
              </a:rPr>
              <a:t>pk_aeronef</a:t>
            </a:r>
            <a:r>
              <a:rPr lang="fr-FR" sz="1100" b="1" dirty="0">
                <a:solidFill>
                  <a:schemeClr val="tx1"/>
                </a:solidFill>
              </a:rPr>
              <a:t> (icao24)</a:t>
            </a: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category</a:t>
            </a:r>
            <a:endParaRPr lang="fr-FR" sz="1100" dirty="0">
              <a:solidFill>
                <a:schemeClr val="tx1"/>
              </a:solidFill>
            </a:endParaRP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9265705A-A142-C8DD-B8F3-D0B2E7988626}"/>
              </a:ext>
            </a:extLst>
          </p:cNvPr>
          <p:cNvSpPr/>
          <p:nvPr/>
        </p:nvSpPr>
        <p:spPr>
          <a:xfrm>
            <a:off x="9982206" y="2115684"/>
            <a:ext cx="1541929" cy="1189307"/>
          </a:xfrm>
          <a:prstGeom prst="roundRect">
            <a:avLst>
              <a:gd name="adj" fmla="val 7639"/>
            </a:avLst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</a:rPr>
              <a:t>DIM_PAYS</a:t>
            </a:r>
          </a:p>
          <a:p>
            <a:pPr algn="ctr"/>
            <a:endParaRPr lang="fr-FR" sz="1400" dirty="0"/>
          </a:p>
          <a:p>
            <a:pPr algn="ctr"/>
            <a:r>
              <a:rPr lang="fr-FR" sz="1100" b="1" dirty="0" err="1">
                <a:solidFill>
                  <a:schemeClr val="tx1"/>
                </a:solidFill>
              </a:rPr>
              <a:t>pk_pays</a:t>
            </a:r>
            <a:endParaRPr lang="fr-FR" sz="1100" b="1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category</a:t>
            </a:r>
            <a:endParaRPr lang="fr-FR" sz="1100" dirty="0">
              <a:solidFill>
                <a:schemeClr val="tx1"/>
              </a:solidFill>
            </a:endParaRP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73EF2AE3-8885-357B-8C97-85D044E8ACD9}"/>
              </a:ext>
            </a:extLst>
          </p:cNvPr>
          <p:cNvSpPr/>
          <p:nvPr/>
        </p:nvSpPr>
        <p:spPr>
          <a:xfrm>
            <a:off x="9982206" y="4552852"/>
            <a:ext cx="1541929" cy="1642025"/>
          </a:xfrm>
          <a:prstGeom prst="roundRect">
            <a:avLst>
              <a:gd name="adj" fmla="val 7639"/>
            </a:avLst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</a:rPr>
              <a:t>DIM_POSITION</a:t>
            </a:r>
          </a:p>
          <a:p>
            <a:pPr algn="ctr"/>
            <a:endParaRPr lang="fr-FR" sz="1400" dirty="0"/>
          </a:p>
          <a:p>
            <a:pPr algn="ctr"/>
            <a:r>
              <a:rPr lang="fr-FR" sz="1100" b="1" dirty="0" err="1">
                <a:solidFill>
                  <a:schemeClr val="tx1"/>
                </a:solidFill>
              </a:rPr>
              <a:t>pk_position</a:t>
            </a:r>
            <a:endParaRPr lang="fr-FR" sz="1100" b="1" dirty="0">
              <a:solidFill>
                <a:schemeClr val="tx1"/>
              </a:solidFill>
            </a:endParaRPr>
          </a:p>
          <a:p>
            <a:pPr algn="ctr"/>
            <a:r>
              <a:rPr lang="fr-FR" sz="1100" dirty="0">
                <a:solidFill>
                  <a:schemeClr val="tx1"/>
                </a:solidFill>
              </a:rPr>
              <a:t>Latitude</a:t>
            </a:r>
          </a:p>
          <a:p>
            <a:pPr algn="ctr"/>
            <a:r>
              <a:rPr lang="fr-FR" sz="1100" dirty="0">
                <a:solidFill>
                  <a:schemeClr val="tx1"/>
                </a:solidFill>
              </a:rPr>
              <a:t>Longitude</a:t>
            </a: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Geo_altitude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On_ground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>
                <a:solidFill>
                  <a:schemeClr val="tx1"/>
                </a:solidFill>
              </a:rPr>
              <a:t>Source</a:t>
            </a: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Position_source</a:t>
            </a:r>
            <a:endParaRPr lang="fr-FR" sz="1100" dirty="0">
              <a:solidFill>
                <a:schemeClr val="tx1"/>
              </a:solidFill>
            </a:endParaRP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CDB87016-3F90-64A2-DACC-AF0B26E03A07}"/>
              </a:ext>
            </a:extLst>
          </p:cNvPr>
          <p:cNvSpPr/>
          <p:nvPr/>
        </p:nvSpPr>
        <p:spPr>
          <a:xfrm>
            <a:off x="5077382" y="4552852"/>
            <a:ext cx="1541929" cy="1595719"/>
          </a:xfrm>
          <a:prstGeom prst="roundRect">
            <a:avLst>
              <a:gd name="adj" fmla="val 7639"/>
            </a:avLst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</a:rPr>
              <a:t>DIM_TEMPS</a:t>
            </a:r>
          </a:p>
          <a:p>
            <a:pPr algn="ctr"/>
            <a:endParaRPr lang="fr-FR" sz="1400" dirty="0"/>
          </a:p>
          <a:p>
            <a:pPr algn="ctr"/>
            <a:r>
              <a:rPr lang="fr-FR" sz="1100" b="1" dirty="0" err="1">
                <a:solidFill>
                  <a:schemeClr val="tx1"/>
                </a:solidFill>
              </a:rPr>
              <a:t>pk_temps</a:t>
            </a:r>
            <a:endParaRPr lang="fr-FR" sz="1100" b="1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Date_capture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Heure_capture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Jour_capture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Mois_capture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Annee_capture</a:t>
            </a:r>
            <a:endParaRPr lang="fr-FR" sz="1100" dirty="0">
              <a:solidFill>
                <a:schemeClr val="tx1"/>
              </a:solidFill>
            </a:endParaRP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855070A1-9F5F-B45F-8B4A-A0184D14501D}"/>
              </a:ext>
            </a:extLst>
          </p:cNvPr>
          <p:cNvSpPr/>
          <p:nvPr/>
        </p:nvSpPr>
        <p:spPr>
          <a:xfrm>
            <a:off x="7483287" y="611038"/>
            <a:ext cx="1541929" cy="1325563"/>
          </a:xfrm>
          <a:prstGeom prst="roundRect">
            <a:avLst>
              <a:gd name="adj" fmla="val 7639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</a:rPr>
              <a:t>DIM_VOL</a:t>
            </a:r>
          </a:p>
          <a:p>
            <a:pPr algn="ctr"/>
            <a:endParaRPr lang="fr-FR" sz="1400" dirty="0"/>
          </a:p>
          <a:p>
            <a:pPr algn="ctr"/>
            <a:r>
              <a:rPr lang="fr-FR" sz="1100" b="1" dirty="0" err="1">
                <a:solidFill>
                  <a:schemeClr val="tx1"/>
                </a:solidFill>
              </a:rPr>
              <a:t>pk_vol</a:t>
            </a:r>
            <a:endParaRPr lang="fr-FR" sz="1100" b="1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Callsign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Squawk</a:t>
            </a:r>
            <a:endParaRPr lang="fr-FR" sz="1100" dirty="0">
              <a:solidFill>
                <a:schemeClr val="tx1"/>
              </a:solidFill>
            </a:endParaRPr>
          </a:p>
          <a:p>
            <a:pPr algn="ctr"/>
            <a:r>
              <a:rPr lang="fr-FR" sz="1100" dirty="0" err="1">
                <a:solidFill>
                  <a:schemeClr val="tx1"/>
                </a:solidFill>
              </a:rPr>
              <a:t>On_ground</a:t>
            </a:r>
            <a:endParaRPr lang="fr-FR" sz="1100" dirty="0">
              <a:solidFill>
                <a:schemeClr val="tx1"/>
              </a:solidFill>
            </a:endParaRP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91310A5-E7CE-676C-05BB-D0D444A71F7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619311" y="2714429"/>
            <a:ext cx="863976" cy="714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720FAE1A-4C46-9135-1F22-FBFCC4173E5D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6619311" y="4672770"/>
            <a:ext cx="863976" cy="677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1DEE8FDE-1415-37F5-7C7E-E9803290E46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9025216" y="4672770"/>
            <a:ext cx="956990" cy="701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6F3E8EE3-91EA-418B-6871-A1801AFEF2FD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9025216" y="2710338"/>
            <a:ext cx="956990" cy="718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AB07486D-0E35-5A03-4DB5-C8DEAA06D6EB}"/>
              </a:ext>
            </a:extLst>
          </p:cNvPr>
          <p:cNvCxnSpPr>
            <a:stCxn id="12" idx="2"/>
            <a:endCxn id="7" idx="0"/>
          </p:cNvCxnSpPr>
          <p:nvPr/>
        </p:nvCxnSpPr>
        <p:spPr>
          <a:xfrm>
            <a:off x="8254252" y="1936601"/>
            <a:ext cx="1" cy="7737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8702AB6E-4B38-4001-3048-AAFCBAFE4982}"/>
              </a:ext>
            </a:extLst>
          </p:cNvPr>
          <p:cNvSpPr txBox="1"/>
          <p:nvPr/>
        </p:nvSpPr>
        <p:spPr>
          <a:xfrm>
            <a:off x="667865" y="1936601"/>
            <a:ext cx="38055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Schéma en étoile :</a:t>
            </a:r>
          </a:p>
          <a:p>
            <a:r>
              <a:rPr lang="fr-FR" b="1" dirty="0"/>
              <a:t>Table de fait : </a:t>
            </a:r>
          </a:p>
          <a:p>
            <a:r>
              <a:rPr lang="fr-FR" dirty="0"/>
              <a:t>- Etat du vol</a:t>
            </a:r>
          </a:p>
          <a:p>
            <a:r>
              <a:rPr lang="fr-FR" dirty="0"/>
              <a:t>On cherche à savoir à la date, où est l’avion, à quel altitude </a:t>
            </a:r>
            <a:r>
              <a:rPr lang="fr-FR" dirty="0" err="1"/>
              <a:t>etc</a:t>
            </a:r>
            <a:endParaRPr lang="fr-FR" dirty="0"/>
          </a:p>
          <a:p>
            <a:endParaRPr lang="fr-FR" dirty="0"/>
          </a:p>
          <a:p>
            <a:r>
              <a:rPr lang="fr-FR" b="1" dirty="0"/>
              <a:t>Tables de dimensions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Où : Position, Pays</a:t>
            </a:r>
          </a:p>
          <a:p>
            <a:pPr marL="285750" indent="-285750">
              <a:buFontTx/>
              <a:buChar char="-"/>
            </a:pPr>
            <a:r>
              <a:rPr lang="fr-FR" dirty="0"/>
              <a:t>Quand : Temps</a:t>
            </a:r>
          </a:p>
          <a:p>
            <a:pPr marL="285750" indent="-285750">
              <a:buFontTx/>
              <a:buChar char="-"/>
            </a:pPr>
            <a:r>
              <a:rPr lang="fr-FR" dirty="0"/>
              <a:t>Qui : </a:t>
            </a:r>
            <a:r>
              <a:rPr lang="fr-FR" dirty="0" err="1"/>
              <a:t>Aeronef</a:t>
            </a:r>
            <a:r>
              <a:rPr lang="fr-FR" dirty="0"/>
              <a:t>, Vol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1B122462-8AD3-1875-C6D5-2202C6A594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552" y="158298"/>
            <a:ext cx="1139583" cy="113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28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158637-3D49-990C-7A53-17B90FDB6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Grafana</a:t>
            </a:r>
            <a:r>
              <a:rPr lang="fr-FR" dirty="0"/>
              <a:t> – API </a:t>
            </a:r>
            <a:r>
              <a:rPr lang="fr-FR" dirty="0" err="1"/>
              <a:t>Opensky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E46B26-1A47-4C53-23AF-7D18C805E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730" y="1888550"/>
            <a:ext cx="4226266" cy="453914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br>
              <a:rPr lang="fr-FR" sz="5600" dirty="0"/>
            </a:br>
            <a:r>
              <a:rPr lang="fr-FR" sz="6400" b="1" dirty="0"/>
              <a:t>Usage de requêtes jointes</a:t>
            </a:r>
          </a:p>
          <a:p>
            <a:pPr marL="0" indent="0">
              <a:spcBef>
                <a:spcPts val="0"/>
              </a:spcBef>
              <a:buNone/>
            </a:pPr>
            <a:br>
              <a:rPr lang="fr-FR" dirty="0"/>
            </a:br>
            <a:endParaRPr lang="fr-FR" dirty="0"/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WITH </a:t>
            </a:r>
            <a:r>
              <a:rPr lang="fr-FR" dirty="0" err="1"/>
              <a:t>dernier_etat</a:t>
            </a:r>
            <a:r>
              <a:rPr lang="fr-FR" dirty="0"/>
              <a:t> AS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</a:t>
            </a:r>
            <a:r>
              <a:rPr lang="fr-FR" dirty="0" err="1"/>
              <a:t>fev.fk_aeronef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</a:t>
            </a:r>
            <a:r>
              <a:rPr lang="fr-FR" dirty="0" err="1"/>
              <a:t>da.pk_aeronef</a:t>
            </a:r>
            <a:r>
              <a:rPr lang="fr-FR" dirty="0"/>
              <a:t> AS </a:t>
            </a:r>
            <a:r>
              <a:rPr lang="fr-FR" dirty="0" err="1"/>
              <a:t>aeronef_id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</a:t>
            </a:r>
            <a:r>
              <a:rPr lang="fr-FR" dirty="0" err="1"/>
              <a:t>dp.latitude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</a:t>
            </a:r>
            <a:r>
              <a:rPr lang="fr-FR" dirty="0" err="1"/>
              <a:t>dp.longitude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</a:t>
            </a:r>
            <a:r>
              <a:rPr lang="fr-FR" dirty="0" err="1"/>
              <a:t>dpy.nom_pays</a:t>
            </a:r>
            <a:r>
              <a:rPr lang="fr-FR" dirty="0"/>
              <a:t> AS pays,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</a:t>
            </a:r>
            <a:r>
              <a:rPr lang="fr-FR" dirty="0" err="1"/>
              <a:t>fev.fk_temps</a:t>
            </a:r>
            <a:r>
              <a:rPr lang="fr-FR" dirty="0"/>
              <a:t> AS </a:t>
            </a:r>
            <a:r>
              <a:rPr lang="fr-FR" dirty="0" err="1"/>
              <a:t>dernier_temps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COALESCE(</a:t>
            </a:r>
            <a:r>
              <a:rPr lang="fr-FR" dirty="0" err="1"/>
              <a:t>fev.on_ground</a:t>
            </a:r>
            <a:r>
              <a:rPr lang="fr-FR" dirty="0"/>
              <a:t>, false) AS </a:t>
            </a:r>
            <a:r>
              <a:rPr lang="fr-FR" dirty="0" err="1"/>
              <a:t>on_ground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</a:t>
            </a:r>
            <a:r>
              <a:rPr lang="fr-FR" dirty="0" err="1"/>
              <a:t>fev.geo_altitude</a:t>
            </a:r>
            <a:r>
              <a:rPr lang="fr-FR" dirty="0"/>
              <a:t> AS </a:t>
            </a:r>
            <a:r>
              <a:rPr lang="fr-FR" dirty="0" err="1"/>
              <a:t>altitude_geo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ROW_NUMBER() OVER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    PARTITION BY </a:t>
            </a:r>
            <a:r>
              <a:rPr lang="fr-FR" dirty="0" err="1"/>
              <a:t>fev.fk_aeronef</a:t>
            </a:r>
            <a:endParaRPr lang="fr-FR" dirty="0"/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    ORDER BY </a:t>
            </a:r>
            <a:r>
              <a:rPr lang="fr-FR" dirty="0" err="1"/>
              <a:t>fev.fk_temps</a:t>
            </a:r>
            <a:r>
              <a:rPr lang="fr-FR" dirty="0"/>
              <a:t> DESC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) AS rn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FROM </a:t>
            </a:r>
            <a:r>
              <a:rPr lang="fr-FR" dirty="0" err="1"/>
              <a:t>fait_etat_vol</a:t>
            </a:r>
            <a:r>
              <a:rPr lang="fr-FR" dirty="0"/>
              <a:t> </a:t>
            </a:r>
            <a:r>
              <a:rPr lang="fr-FR" dirty="0" err="1"/>
              <a:t>fev</a:t>
            </a:r>
            <a:endParaRPr lang="fr-FR" dirty="0"/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JOIN </a:t>
            </a:r>
            <a:r>
              <a:rPr lang="fr-FR" dirty="0" err="1"/>
              <a:t>dim_aeronef</a:t>
            </a:r>
            <a:r>
              <a:rPr lang="fr-FR" dirty="0"/>
              <a:t> da 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ON </a:t>
            </a:r>
            <a:r>
              <a:rPr lang="fr-FR" dirty="0" err="1"/>
              <a:t>fev.fk_aeronef</a:t>
            </a:r>
            <a:r>
              <a:rPr lang="fr-FR" dirty="0"/>
              <a:t> = </a:t>
            </a:r>
            <a:r>
              <a:rPr lang="fr-FR" dirty="0" err="1"/>
              <a:t>da.pk_aeronef</a:t>
            </a:r>
            <a:endParaRPr lang="fr-FR" dirty="0"/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JOIN </a:t>
            </a:r>
            <a:r>
              <a:rPr lang="fr-FR" dirty="0" err="1"/>
              <a:t>dim_position</a:t>
            </a:r>
            <a:r>
              <a:rPr lang="fr-FR" dirty="0"/>
              <a:t> </a:t>
            </a:r>
            <a:r>
              <a:rPr lang="fr-FR" dirty="0" err="1"/>
              <a:t>dp</a:t>
            </a:r>
            <a:r>
              <a:rPr lang="fr-FR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ON </a:t>
            </a:r>
            <a:r>
              <a:rPr lang="fr-FR" dirty="0" err="1"/>
              <a:t>fev.fk_position</a:t>
            </a:r>
            <a:r>
              <a:rPr lang="fr-FR" dirty="0"/>
              <a:t> = </a:t>
            </a:r>
            <a:r>
              <a:rPr lang="fr-FR" dirty="0" err="1"/>
              <a:t>dp.pk_position</a:t>
            </a:r>
            <a:endParaRPr lang="fr-FR" dirty="0"/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JOIN </a:t>
            </a:r>
            <a:r>
              <a:rPr lang="fr-FR" dirty="0" err="1"/>
              <a:t>dim_pays</a:t>
            </a:r>
            <a:r>
              <a:rPr lang="fr-FR" dirty="0"/>
              <a:t> </a:t>
            </a:r>
            <a:r>
              <a:rPr lang="fr-FR" dirty="0" err="1"/>
              <a:t>dpy</a:t>
            </a:r>
            <a:r>
              <a:rPr lang="fr-FR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ON </a:t>
            </a:r>
            <a:r>
              <a:rPr lang="fr-FR" dirty="0" err="1"/>
              <a:t>fev.fk_pays</a:t>
            </a:r>
            <a:r>
              <a:rPr lang="fr-FR" dirty="0"/>
              <a:t> = </a:t>
            </a:r>
            <a:r>
              <a:rPr lang="fr-FR" dirty="0" err="1"/>
              <a:t>dpy.pk_pays</a:t>
            </a:r>
            <a:endParaRPr lang="fr-FR" dirty="0"/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WHERE $__</a:t>
            </a:r>
            <a:r>
              <a:rPr lang="fr-FR" dirty="0" err="1"/>
              <a:t>timeFilter</a:t>
            </a:r>
            <a:r>
              <a:rPr lang="fr-FR" dirty="0"/>
              <a:t>(</a:t>
            </a:r>
            <a:r>
              <a:rPr lang="fr-FR" dirty="0" err="1"/>
              <a:t>fev.fk_temps</a:t>
            </a:r>
            <a:r>
              <a:rPr lang="fr-FR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AND </a:t>
            </a:r>
            <a:r>
              <a:rPr lang="fr-FR" dirty="0" err="1"/>
              <a:t>dp.latitude</a:t>
            </a:r>
            <a:r>
              <a:rPr lang="fr-FR" dirty="0"/>
              <a:t> IS NOT NULL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AND </a:t>
            </a:r>
            <a:r>
              <a:rPr lang="fr-FR" dirty="0" err="1"/>
              <a:t>dp.longitude</a:t>
            </a:r>
            <a:r>
              <a:rPr lang="fr-FR" dirty="0"/>
              <a:t> IS NOT NULL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AND </a:t>
            </a:r>
            <a:r>
              <a:rPr lang="fr-FR" dirty="0" err="1"/>
              <a:t>dp.latitude</a:t>
            </a:r>
            <a:r>
              <a:rPr lang="fr-FR" dirty="0"/>
              <a:t> &lt;&gt;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AND </a:t>
            </a:r>
            <a:r>
              <a:rPr lang="fr-FR" dirty="0" err="1"/>
              <a:t>dp.longitude</a:t>
            </a:r>
            <a:r>
              <a:rPr lang="fr-FR" dirty="0"/>
              <a:t> &lt;&gt;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</a:t>
            </a:r>
            <a:r>
              <a:rPr lang="fr-FR" dirty="0" err="1"/>
              <a:t>aeronef_id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latitude,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longitude,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pays,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</a:t>
            </a:r>
            <a:r>
              <a:rPr lang="fr-FR" dirty="0" err="1"/>
              <a:t>dernier_temps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</a:t>
            </a:r>
            <a:r>
              <a:rPr lang="fr-FR" dirty="0" err="1"/>
              <a:t>altitude_geo</a:t>
            </a:r>
            <a:r>
              <a:rPr lang="fr-FR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CASE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WHEN </a:t>
            </a:r>
            <a:r>
              <a:rPr lang="fr-FR" dirty="0" err="1"/>
              <a:t>on_ground</a:t>
            </a:r>
            <a:r>
              <a:rPr lang="fr-FR" dirty="0"/>
              <a:t> = </a:t>
            </a:r>
            <a:r>
              <a:rPr lang="fr-FR" dirty="0" err="1"/>
              <a:t>true</a:t>
            </a:r>
            <a:r>
              <a:rPr lang="fr-FR" dirty="0"/>
              <a:t> THEN 'au sol'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    ELSE 'en vol'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    END AS </a:t>
            </a:r>
            <a:r>
              <a:rPr lang="fr-FR" dirty="0" err="1"/>
              <a:t>etat_sol</a:t>
            </a:r>
            <a:endParaRPr lang="fr-FR" dirty="0"/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FROM </a:t>
            </a:r>
            <a:r>
              <a:rPr lang="fr-FR" dirty="0" err="1"/>
              <a:t>dernier_etat</a:t>
            </a:r>
            <a:endParaRPr lang="fr-FR" dirty="0"/>
          </a:p>
          <a:p>
            <a:pPr marL="0" indent="0">
              <a:spcBef>
                <a:spcPts val="0"/>
              </a:spcBef>
              <a:buNone/>
            </a:pPr>
            <a:r>
              <a:rPr lang="fr-FR" dirty="0"/>
              <a:t>WHERE rn = 1;</a:t>
            </a:r>
          </a:p>
          <a:p>
            <a:pPr marL="0" indent="0">
              <a:spcBef>
                <a:spcPts val="0"/>
              </a:spcBef>
              <a:buNone/>
            </a:pPr>
            <a:br>
              <a:rPr lang="fr-FR" dirty="0"/>
            </a:br>
            <a:endParaRPr lang="fr-FR" dirty="0"/>
          </a:p>
          <a:p>
            <a:pPr marL="0" indent="0">
              <a:spcBef>
                <a:spcPts val="0"/>
              </a:spcBef>
              <a:buNone/>
            </a:pPr>
            <a:endParaRPr lang="fr-FR" dirty="0"/>
          </a:p>
          <a:p>
            <a:pPr marL="0" indent="0">
              <a:spcBef>
                <a:spcPts val="0"/>
              </a:spcBef>
              <a:buNone/>
            </a:pPr>
            <a:r>
              <a:rPr lang="fr-FR" sz="6400" b="1" dirty="0"/>
              <a:t>Usage de filtres dynamiques pour le </a:t>
            </a:r>
            <a:r>
              <a:rPr lang="fr-FR" sz="6400" b="1" dirty="0" err="1"/>
              <a:t>dashboard</a:t>
            </a:r>
            <a:endParaRPr lang="fr-FR" sz="6400" b="1" dirty="0"/>
          </a:p>
          <a:p>
            <a:pPr>
              <a:spcBef>
                <a:spcPts val="0"/>
              </a:spcBef>
              <a:buFontTx/>
              <a:buChar char="-"/>
            </a:pPr>
            <a:r>
              <a:rPr lang="fr-FR" sz="5600" dirty="0"/>
              <a:t>Temps</a:t>
            </a:r>
          </a:p>
          <a:p>
            <a:pPr>
              <a:spcBef>
                <a:spcPts val="0"/>
              </a:spcBef>
              <a:buFontTx/>
              <a:buChar char="-"/>
            </a:pPr>
            <a:r>
              <a:rPr lang="fr-FR" sz="5600" dirty="0"/>
              <a:t>Pays</a:t>
            </a:r>
          </a:p>
          <a:p>
            <a:pPr marL="0" indent="0">
              <a:spcBef>
                <a:spcPts val="0"/>
              </a:spcBef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E49F2D0-6F39-58D2-3570-5D0B698AE4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9527"/>
            <a:ext cx="1777268" cy="58627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12EED19-7481-38C7-CBEC-93BEE69C9F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615" y="365125"/>
            <a:ext cx="947185" cy="94718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6B1010C-DF03-4E61-8A01-664196932F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9996" y="1888550"/>
            <a:ext cx="7262004" cy="393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63608"/>
      </p:ext>
    </p:extLst>
  </p:cSld>
  <p:clrMapOvr>
    <a:masterClrMapping/>
  </p:clrMapOvr>
</p:sld>
</file>

<file path=ppt/theme/theme1.xml><?xml version="1.0" encoding="utf-8"?>
<a:theme xmlns:a="http://schemas.openxmlformats.org/drawingml/2006/main" name="Cadrage">
  <a:themeElements>
    <a:clrScheme name="Cadrag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TM10001105[[fn=Cadrage]]</Template>
  <TotalTime>204</TotalTime>
  <Words>708</Words>
  <Application>Microsoft Office PowerPoint</Application>
  <PresentationFormat>Grand écran</PresentationFormat>
  <Paragraphs>165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0" baseType="lpstr">
      <vt:lpstr>Arial</vt:lpstr>
      <vt:lpstr>Franklin Gothic Book</vt:lpstr>
      <vt:lpstr>Cadrage</vt:lpstr>
      <vt:lpstr>Projet Données distribuées  </vt:lpstr>
      <vt:lpstr>Sommaire</vt:lpstr>
      <vt:lpstr>API Opensky – de l’Api à Grafana</vt:lpstr>
      <vt:lpstr>API OpenAIP – de l’Api à Grafana</vt:lpstr>
      <vt:lpstr>NIFI – API Opensky</vt:lpstr>
      <vt:lpstr>Kafka – API Opensky </vt:lpstr>
      <vt:lpstr>Spark – API Opensky</vt:lpstr>
      <vt:lpstr>Postgres – API Opensky</vt:lpstr>
      <vt:lpstr>Grafana – API Opensky</vt:lpstr>
      <vt:lpstr>Présentation PowerPoint</vt:lpstr>
      <vt:lpstr>API OpenAIP – de l’Api à Grafana</vt:lpstr>
      <vt:lpstr>NIFI – API OpenAIP</vt:lpstr>
      <vt:lpstr>Kafka – API OpenAIP</vt:lpstr>
      <vt:lpstr>Spark – API OpenAIP</vt:lpstr>
      <vt:lpstr>Postgre - OpenAIP</vt:lpstr>
      <vt:lpstr>Grafana – OpenAIP</vt:lpstr>
      <vt:lpstr>Merci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Jean-Corentin Loirat</dc:creator>
  <cp:lastModifiedBy>Jean-Corentin Loirat</cp:lastModifiedBy>
  <cp:revision>25</cp:revision>
  <dcterms:created xsi:type="dcterms:W3CDTF">2025-10-30T20:44:54Z</dcterms:created>
  <dcterms:modified xsi:type="dcterms:W3CDTF">2025-10-31T00:09:10Z</dcterms:modified>
</cp:coreProperties>
</file>

<file path=docProps/thumbnail.jpeg>
</file>